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417779" y="1920240"/>
            <a:ext cx="7981443" cy="1438102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五年一貫  值得按讚</a:t>
            </a:r>
            <a:endParaRPr lang="zh-TW" alt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002060"/>
                </a:solidFill>
              </a:rPr>
              <a:t>許自己一個美好的未來</a:t>
            </a:r>
            <a:endParaRPr lang="zh-TW" altLang="en-US" sz="3600" dirty="0">
              <a:solidFill>
                <a:srgbClr val="002060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80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02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68451" y="276433"/>
            <a:ext cx="9603275" cy="729407"/>
          </a:xfrm>
        </p:spPr>
        <p:txBody>
          <a:bodyPr>
            <a:normAutofit/>
          </a:bodyPr>
          <a:lstStyle/>
          <a:p>
            <a:r>
              <a:rPr lang="zh-TW" altLang="en-US" sz="4400" dirty="0" smtClean="0">
                <a:solidFill>
                  <a:schemeClr val="accent1">
                    <a:lumMod val="50000"/>
                  </a:schemeClr>
                </a:solidFill>
              </a:rPr>
              <a:t>好康</a:t>
            </a:r>
            <a:r>
              <a:rPr lang="en-US" altLang="zh-TW" sz="4400" dirty="0" smtClean="0">
                <a:solidFill>
                  <a:schemeClr val="accent1">
                    <a:lumMod val="50000"/>
                  </a:schemeClr>
                </a:solidFill>
              </a:rPr>
              <a:t>’’</a:t>
            </a:r>
            <a:r>
              <a:rPr lang="zh-TW" altLang="en-US" sz="4400" dirty="0" smtClean="0">
                <a:solidFill>
                  <a:schemeClr val="accent1">
                    <a:lumMod val="50000"/>
                  </a:schemeClr>
                </a:solidFill>
              </a:rPr>
              <a:t>獎</a:t>
            </a:r>
            <a:r>
              <a:rPr lang="en-US" altLang="zh-TW" sz="4400" dirty="0" smtClean="0">
                <a:solidFill>
                  <a:schemeClr val="accent1">
                    <a:lumMod val="50000"/>
                  </a:schemeClr>
                </a:solidFill>
              </a:rPr>
              <a:t>’’</a:t>
            </a:r>
            <a:r>
              <a:rPr lang="zh-TW" altLang="en-US" sz="4400" dirty="0" smtClean="0">
                <a:solidFill>
                  <a:schemeClr val="accent1">
                    <a:lumMod val="50000"/>
                  </a:schemeClr>
                </a:solidFill>
              </a:rPr>
              <a:t>不完</a:t>
            </a:r>
            <a:endParaRPr lang="zh-TW" alt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451" y="1433733"/>
            <a:ext cx="9603275" cy="4613919"/>
          </a:xfrm>
        </p:spPr>
      </p:pic>
    </p:spTree>
    <p:extLst>
      <p:ext uri="{BB962C8B-B14F-4D97-AF65-F5344CB8AC3E}">
        <p14:creationId xmlns:p14="http://schemas.microsoft.com/office/powerpoint/2010/main" val="1190657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1524" y="97937"/>
            <a:ext cx="9603275" cy="1049235"/>
          </a:xfrm>
        </p:spPr>
        <p:txBody>
          <a:bodyPr>
            <a:normAutofit/>
          </a:bodyPr>
          <a:lstStyle/>
          <a:p>
            <a:r>
              <a:rPr lang="zh-TW" altLang="en-US" sz="4400" dirty="0" smtClean="0">
                <a:solidFill>
                  <a:schemeClr val="accent1">
                    <a:lumMod val="50000"/>
                  </a:schemeClr>
                </a:solidFill>
              </a:rPr>
              <a:t>好康再加碼</a:t>
            </a:r>
            <a:endParaRPr lang="zh-TW" alt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287" y="1147172"/>
            <a:ext cx="9691512" cy="4966984"/>
          </a:xfrm>
        </p:spPr>
      </p:pic>
    </p:spTree>
    <p:extLst>
      <p:ext uri="{BB962C8B-B14F-4D97-AF65-F5344CB8AC3E}">
        <p14:creationId xmlns:p14="http://schemas.microsoft.com/office/powerpoint/2010/main" val="347795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932840"/>
          </a:xfrm>
        </p:spPr>
        <p:txBody>
          <a:bodyPr>
            <a:normAutofit/>
          </a:bodyPr>
          <a:lstStyle/>
          <a:p>
            <a:pPr lvl="0"/>
            <a:r>
              <a:rPr lang="zh-TW" altLang="zh-TW" sz="4400" cap="none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與一般研究生不一樣的</a:t>
            </a:r>
            <a:r>
              <a:rPr lang="zh-TW" altLang="zh-TW" sz="4400" cap="none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地方</a:t>
            </a:r>
            <a:endParaRPr lang="zh-TW" alt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01950" y="1999107"/>
            <a:ext cx="10103112" cy="3645235"/>
          </a:xfrm>
        </p:spPr>
        <p:txBody>
          <a:bodyPr>
            <a:normAutofit fontScale="92500" lnSpcReduction="10000"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TW" altLang="zh-TW" sz="2800" dirty="0" smtClean="0">
                <a:solidFill>
                  <a:srgbClr val="650065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獎</a:t>
            </a:r>
            <a:r>
              <a:rPr lang="zh-TW" altLang="zh-TW" sz="2800" dirty="0">
                <a:solidFill>
                  <a:srgbClr val="650065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學金</a:t>
            </a:r>
            <a:r>
              <a:rPr lang="zh-TW" altLang="zh-TW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：取得五年一貫學程預研生資格，若考上本校研究所</a:t>
            </a:r>
            <a:r>
              <a:rPr lang="zh-TW" altLang="zh-TW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並</a:t>
            </a:r>
            <a:r>
              <a:rPr lang="zh-TW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    </a:t>
            </a:r>
            <a:endParaRPr lang="en-US" altLang="zh-TW" sz="28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標楷體" panose="03000509000000000000" pitchFamily="65" charset="-12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 </a:t>
            </a:r>
            <a:r>
              <a:rPr lang="zh-TW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                </a:t>
            </a:r>
            <a:r>
              <a:rPr lang="zh-TW" altLang="zh-TW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就</a:t>
            </a:r>
            <a:r>
              <a:rPr lang="zh-TW" altLang="zh-TW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讀者，</a:t>
            </a:r>
            <a:r>
              <a:rPr lang="zh-TW" altLang="zh-TW" sz="2800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本校將核發獎學金一萬元</a:t>
            </a:r>
            <a:r>
              <a:rPr lang="zh-TW" altLang="zh-TW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，若符合低收入</a:t>
            </a:r>
            <a:r>
              <a:rPr lang="zh-TW" altLang="zh-TW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戶</a:t>
            </a:r>
            <a:r>
              <a:rPr lang="zh-TW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 </a:t>
            </a:r>
            <a:endParaRPr lang="en-US" altLang="zh-TW" sz="28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標楷體" panose="03000509000000000000" pitchFamily="65" charset="-12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 </a:t>
            </a:r>
            <a:r>
              <a:rPr lang="zh-TW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                </a:t>
            </a:r>
            <a:r>
              <a:rPr lang="zh-TW" altLang="zh-TW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資格</a:t>
            </a:r>
            <a:r>
              <a:rPr lang="zh-TW" altLang="zh-TW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者再加發獎學金一萬元</a:t>
            </a:r>
            <a:r>
              <a:rPr lang="zh-TW" altLang="zh-TW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。</a:t>
            </a:r>
            <a:endParaRPr lang="en-US" altLang="zh-TW" sz="28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標楷體" panose="03000509000000000000" pitchFamily="65" charset="-12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TW" altLang="en-US" sz="28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獎助學金</a:t>
            </a:r>
            <a:r>
              <a:rPr lang="zh-TW" altLang="zh-TW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：</a:t>
            </a:r>
            <a:r>
              <a:rPr lang="zh-TW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大學部每學期</a:t>
            </a:r>
            <a:r>
              <a:rPr lang="en-US" altLang="zh-TW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1800</a:t>
            </a:r>
            <a:r>
              <a:rPr lang="zh-TW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元*</a:t>
            </a:r>
            <a:r>
              <a:rPr lang="en-US" altLang="zh-TW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5</a:t>
            </a:r>
            <a:r>
              <a:rPr lang="zh-TW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個月</a:t>
            </a:r>
            <a:r>
              <a:rPr lang="en-US" altLang="zh-TW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(</a:t>
            </a:r>
            <a:r>
              <a:rPr lang="zh-TW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至多發</a:t>
            </a:r>
            <a:r>
              <a:rPr lang="en-US" altLang="zh-TW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2</a:t>
            </a:r>
            <a:r>
              <a:rPr lang="zh-TW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學期</a:t>
            </a:r>
            <a:r>
              <a:rPr lang="en-US" altLang="zh-TW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)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                     </a:t>
            </a:r>
            <a:r>
              <a:rPr lang="en-US" altLang="zh-TW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1800</a:t>
            </a:r>
            <a:r>
              <a:rPr lang="zh-TW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元*</a:t>
            </a:r>
            <a:r>
              <a:rPr lang="en-US" altLang="zh-TW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10</a:t>
            </a:r>
            <a:r>
              <a:rPr lang="zh-TW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個月＝</a:t>
            </a:r>
            <a:r>
              <a:rPr lang="en-US" altLang="zh-TW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</a:t>
            </a:r>
            <a:r>
              <a:rPr lang="en-US" altLang="zh-TW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8,000</a:t>
            </a:r>
            <a:endParaRPr lang="en-US" altLang="zh-TW" sz="28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標楷體" panose="03000509000000000000" pitchFamily="65" charset="-12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zh-TW" altLang="zh-TW" sz="8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zh-TW" altLang="zh-TW" sz="2800" dirty="0">
                <a:solidFill>
                  <a:srgbClr val="650065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少支出</a:t>
            </a:r>
            <a:r>
              <a:rPr lang="zh-TW" altLang="zh-TW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：</a:t>
            </a:r>
            <a:r>
              <a:rPr lang="zh-TW" altLang="zh-TW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新臺幣</a:t>
            </a:r>
            <a:r>
              <a:rPr lang="en-US" altLang="zh-TW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55,616</a:t>
            </a:r>
            <a:r>
              <a:rPr lang="zh-TW" alt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元</a:t>
            </a:r>
            <a:r>
              <a:rPr lang="zh-TW" alt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。（以工學院學生為例）</a:t>
            </a:r>
            <a:endParaRPr lang="zh-TW" altLang="en-US" sz="800" dirty="0"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zh-TW" alt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學分費：若可抵免學分數達</a:t>
            </a:r>
            <a:r>
              <a:rPr lang="en-US" altLang="zh-TW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18</a:t>
            </a:r>
            <a:r>
              <a:rPr lang="zh-TW" alt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學分，則少支出</a:t>
            </a:r>
            <a:endParaRPr lang="zh-TW" altLang="en-US" sz="8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               </a:t>
            </a:r>
            <a:r>
              <a:rPr lang="en-US" altLang="zh-TW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28,710</a:t>
            </a:r>
            <a:r>
              <a:rPr lang="zh-TW" alt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元。（</a:t>
            </a:r>
            <a:r>
              <a:rPr lang="en-US" altLang="zh-TW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18*1595</a:t>
            </a:r>
            <a:r>
              <a:rPr lang="zh-TW" alt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＝</a:t>
            </a:r>
            <a:r>
              <a:rPr lang="en-US" altLang="zh-TW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28,710</a:t>
            </a:r>
            <a:r>
              <a:rPr lang="zh-TW" alt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）</a:t>
            </a:r>
            <a:endParaRPr lang="zh-TW" altLang="en-US" sz="800" dirty="0"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Char char="•"/>
            </a:pPr>
            <a:r>
              <a:rPr lang="zh-TW" alt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學雜費：少繳</a:t>
            </a:r>
            <a:r>
              <a:rPr lang="en-US" altLang="zh-TW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lang="zh-TW" alt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年學雜費</a:t>
            </a:r>
            <a:r>
              <a:rPr lang="en-US" altLang="zh-TW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26,906 </a:t>
            </a:r>
            <a:r>
              <a:rPr lang="zh-TW" alt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元。（</a:t>
            </a:r>
            <a:r>
              <a:rPr lang="en-US" altLang="zh-TW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13453*2</a:t>
            </a:r>
            <a:r>
              <a:rPr lang="zh-TW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＝</a:t>
            </a:r>
            <a:r>
              <a:rPr lang="en-US" altLang="zh-TW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26,906</a:t>
            </a:r>
            <a:r>
              <a:rPr lang="zh-TW" alt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標楷體" panose="03000509000000000000" pitchFamily="65" charset="-120"/>
              </a:rPr>
              <a:t> ）</a:t>
            </a:r>
            <a:endParaRPr lang="zh-TW" altLang="en-US" sz="28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42900" y="3494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11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400" dirty="0" smtClean="0">
                <a:solidFill>
                  <a:schemeClr val="accent1">
                    <a:lumMod val="50000"/>
                  </a:schemeClr>
                </a:solidFill>
              </a:rPr>
              <a:t>五</a:t>
            </a:r>
            <a:r>
              <a:rPr lang="zh-TW" altLang="zh-TW" sz="4400" dirty="0">
                <a:solidFill>
                  <a:schemeClr val="accent1">
                    <a:lumMod val="50000"/>
                  </a:schemeClr>
                </a:solidFill>
              </a:rPr>
              <a:t>年</a:t>
            </a:r>
            <a:r>
              <a:rPr lang="zh-TW" altLang="zh-TW" sz="4400" dirty="0" smtClean="0">
                <a:solidFill>
                  <a:schemeClr val="accent1">
                    <a:lumMod val="50000"/>
                  </a:schemeClr>
                </a:solidFill>
              </a:rPr>
              <a:t>一貫</a:t>
            </a:r>
            <a:r>
              <a:rPr lang="zh-TW" altLang="en-US" sz="4400" dirty="0" smtClean="0">
                <a:solidFill>
                  <a:schemeClr val="accent1">
                    <a:lumMod val="50000"/>
                  </a:schemeClr>
                </a:solidFill>
              </a:rPr>
              <a:t>重點整理</a:t>
            </a:r>
            <a:endParaRPr lang="zh-TW" alt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TW" altLang="zh-TW" dirty="0" smtClean="0"/>
              <a:t>參</a:t>
            </a:r>
            <a:r>
              <a:rPr lang="zh-TW" altLang="zh-TW" dirty="0"/>
              <a:t>加本校碩士班考試的加分利器！</a:t>
            </a:r>
          </a:p>
          <a:p>
            <a:pPr lvl="0" fontAlgn="base"/>
            <a:r>
              <a:rPr lang="zh-TW" altLang="zh-TW" dirty="0"/>
              <a:t>大三時申請，若忘記，可於大四上補申請！</a:t>
            </a:r>
          </a:p>
          <a:p>
            <a:pPr lvl="0" fontAlgn="base"/>
            <a:r>
              <a:rPr lang="zh-TW" altLang="zh-TW" dirty="0"/>
              <a:t>縮短修業年限！五年取得學士、碩士雙學位！</a:t>
            </a:r>
          </a:p>
          <a:p>
            <a:pPr lvl="0" fontAlgn="base"/>
            <a:r>
              <a:rPr lang="zh-TW" altLang="zh-TW" dirty="0"/>
              <a:t>可抵免研究所學分數全國最高！最多可抵免</a:t>
            </a:r>
            <a:r>
              <a:rPr lang="en-US" altLang="zh-TW" dirty="0"/>
              <a:t>18 </a:t>
            </a:r>
            <a:r>
              <a:rPr lang="zh-TW" altLang="zh-TW" dirty="0"/>
              <a:t>學分（研究所應修學分</a:t>
            </a:r>
            <a:r>
              <a:rPr lang="en-US" altLang="zh-TW" dirty="0"/>
              <a:t>3/4</a:t>
            </a:r>
            <a:r>
              <a:rPr lang="zh-TW" altLang="zh-TW" dirty="0"/>
              <a:t>）！</a:t>
            </a:r>
          </a:p>
          <a:p>
            <a:pPr lvl="0" fontAlgn="base"/>
            <a:r>
              <a:rPr lang="zh-TW" altLang="zh-TW" dirty="0"/>
              <a:t>於大學時修習研究所課程無須另外繳納研究所學分費！</a:t>
            </a:r>
          </a:p>
          <a:p>
            <a:pPr lvl="0" fontAlgn="base"/>
            <a:r>
              <a:rPr lang="zh-TW" altLang="zh-TW" dirty="0"/>
              <a:t>參與國際會議優先提供獎助學金！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49303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>
                <a:solidFill>
                  <a:schemeClr val="accent1">
                    <a:lumMod val="50000"/>
                  </a:schemeClr>
                </a:solidFill>
              </a:rPr>
              <a:t>申請相關流程</a:t>
            </a:r>
            <a:endParaRPr lang="zh-TW" alt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51579" y="2015732"/>
            <a:ext cx="10252741" cy="3450613"/>
          </a:xfrm>
        </p:spPr>
        <p:txBody>
          <a:bodyPr>
            <a:normAutofit fontScale="92500"/>
          </a:bodyPr>
          <a:lstStyle/>
          <a:p>
            <a:r>
              <a:rPr lang="zh-TW" altLang="en-US" dirty="0" smtClean="0"/>
              <a:t>申請</a:t>
            </a:r>
            <a:r>
              <a:rPr lang="zh-TW" altLang="en-US" dirty="0"/>
              <a:t>時間： 大學部三年級學生得於該學年之上或下學期；四年級學生，得於 </a:t>
            </a:r>
            <a:r>
              <a:rPr lang="en-US" altLang="zh-TW" dirty="0"/>
              <a:t>12 </a:t>
            </a:r>
            <a:r>
              <a:rPr lang="zh-TW" altLang="en-US" dirty="0"/>
              <a:t>月 </a:t>
            </a:r>
            <a:r>
              <a:rPr lang="en-US" altLang="zh-TW" dirty="0"/>
              <a:t>31 </a:t>
            </a:r>
            <a:r>
              <a:rPr lang="zh-TW" altLang="en-US" dirty="0"/>
              <a:t>日前， 向各系（所）碩士班提出申請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線上申請：請至本校教學務系統（</a:t>
            </a:r>
            <a:r>
              <a:rPr lang="en-US" altLang="zh-TW" dirty="0"/>
              <a:t>http://ais.ntou.edu.tw</a:t>
            </a:r>
            <a:r>
              <a:rPr lang="zh-TW" altLang="en-US" dirty="0"/>
              <a:t>）「教務系統→逕升作業→申請五年一貫」進行線上申請及列印申請表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繳交</a:t>
            </a:r>
            <a:r>
              <a:rPr lang="zh-TW" altLang="en-US" dirty="0"/>
              <a:t>文件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/>
              <a:t>1</a:t>
            </a:r>
            <a:r>
              <a:rPr lang="en-US" altLang="zh-TW" dirty="0"/>
              <a:t>.</a:t>
            </a:r>
            <a:r>
              <a:rPr lang="zh-TW" altLang="en-US" dirty="0"/>
              <a:t>修讀學、碩士五年一貫學程申請書一份</a:t>
            </a:r>
            <a:r>
              <a:rPr lang="en-US" altLang="zh-TW" dirty="0"/>
              <a:t>(</a:t>
            </a:r>
            <a:r>
              <a:rPr lang="zh-TW" altLang="en-US" dirty="0"/>
              <a:t>至教學務系統填寫列印</a:t>
            </a:r>
            <a:r>
              <a:rPr lang="en-US" altLang="zh-TW" dirty="0"/>
              <a:t>)</a:t>
            </a:r>
            <a:r>
              <a:rPr lang="zh-TW" altLang="en-US" dirty="0"/>
              <a:t>。</a:t>
            </a:r>
            <a:br>
              <a:rPr lang="zh-TW" altLang="en-US" dirty="0"/>
            </a:br>
            <a:r>
              <a:rPr lang="zh-TW" altLang="en-US" dirty="0" smtClean="0"/>
              <a:t>   </a:t>
            </a:r>
            <a:r>
              <a:rPr lang="en-US" altLang="zh-TW" dirty="0" smtClean="0"/>
              <a:t>2</a:t>
            </a:r>
            <a:r>
              <a:rPr lang="en-US" altLang="zh-TW" dirty="0"/>
              <a:t>.</a:t>
            </a:r>
            <a:r>
              <a:rPr lang="zh-TW" altLang="en-US" dirty="0"/>
              <a:t>大學部歷年成績單一份</a:t>
            </a:r>
            <a:r>
              <a:rPr lang="en-US" altLang="zh-TW" dirty="0"/>
              <a:t>(</a:t>
            </a:r>
            <a:r>
              <a:rPr lang="zh-TW" altLang="en-US" dirty="0"/>
              <a:t>含班排名</a:t>
            </a:r>
            <a:r>
              <a:rPr lang="en-US" altLang="zh-TW" dirty="0"/>
              <a:t>)</a:t>
            </a:r>
            <a:r>
              <a:rPr lang="zh-TW" altLang="en-US" dirty="0"/>
              <a:t>。</a:t>
            </a:r>
            <a:br>
              <a:rPr lang="zh-TW" altLang="en-US" dirty="0"/>
            </a:br>
            <a:r>
              <a:rPr lang="zh-TW" altLang="en-US" dirty="0" smtClean="0"/>
              <a:t>   </a:t>
            </a:r>
            <a:r>
              <a:rPr lang="en-US" altLang="zh-TW" dirty="0" smtClean="0"/>
              <a:t>3.</a:t>
            </a:r>
            <a:r>
              <a:rPr lang="zh-TW" altLang="en-US" dirty="0" smtClean="0"/>
              <a:t> 修</a:t>
            </a:r>
            <a:r>
              <a:rPr lang="zh-TW" altLang="en-US" dirty="0"/>
              <a:t>讀學、碩士五年一貫學程計畫書</a:t>
            </a:r>
            <a:r>
              <a:rPr lang="en-US" altLang="zh-TW" dirty="0"/>
              <a:t>(</a:t>
            </a:r>
            <a:r>
              <a:rPr lang="zh-TW" altLang="en-US" dirty="0"/>
              <a:t>計畫書內容包括自傳、</a:t>
            </a:r>
            <a:r>
              <a:rPr lang="zh-TW" altLang="en-US" dirty="0" smtClean="0"/>
              <a:t>動機及</a:t>
            </a:r>
            <a:r>
              <a:rPr lang="zh-TW" altLang="en-US" dirty="0"/>
              <a:t>其它</a:t>
            </a:r>
            <a:r>
              <a:rPr lang="zh-TW" altLang="en-US" dirty="0" smtClean="0"/>
              <a:t>有利於</a:t>
            </a:r>
            <a:r>
              <a:rPr lang="zh-TW" altLang="en-US" dirty="0"/>
              <a:t>審查之資料</a:t>
            </a:r>
            <a:r>
              <a:rPr lang="en-US" altLang="zh-TW" dirty="0"/>
              <a:t>)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133303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五年一貫傑出系友案例分享</a:t>
            </a:r>
            <a:r>
              <a:rPr lang="en-US" altLang="zh-TW" dirty="0" smtClean="0"/>
              <a:t>—</a:t>
            </a:r>
            <a:r>
              <a:rPr lang="zh-TW" altLang="en-US" dirty="0" smtClean="0"/>
              <a:t>顏華君學姊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35448" y="1940918"/>
            <a:ext cx="9603275" cy="2099068"/>
          </a:xfrm>
        </p:spPr>
        <p:txBody>
          <a:bodyPr/>
          <a:lstStyle/>
          <a:p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德國</a:t>
            </a:r>
            <a:r>
              <a:rPr lang="en-US" altLang="zh-TW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FHWS</a:t>
            </a:r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 一學期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交換</a:t>
            </a:r>
            <a:r>
              <a:rPr lang="en-US" altLang="zh-TW" sz="24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---2018.09~2019.03(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研二</a:t>
            </a:r>
            <a:r>
              <a:rPr lang="en-US" altLang="zh-TW" sz="24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韓國海洋大學暑期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交換</a:t>
            </a:r>
            <a:r>
              <a:rPr lang="en-US" altLang="zh-TW" sz="24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---2017.07~2017.08(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升研一暑假</a:t>
            </a:r>
            <a:r>
              <a:rPr lang="en-US" altLang="zh-TW" sz="24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TW" altLang="en-US" sz="24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馬來西亞馬來亞大學 一學期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交換</a:t>
            </a:r>
            <a:r>
              <a:rPr lang="en-US" altLang="zh-TW" sz="24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--2016.08~2017.02(</a:t>
            </a:r>
            <a:r>
              <a:rPr lang="zh-TW" altLang="en-US" sz="24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大四</a:t>
            </a:r>
            <a:r>
              <a:rPr lang="en-US" altLang="zh-TW" sz="2400" b="1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zh-TW" altLang="en-US" dirty="0"/>
          </a:p>
        </p:txBody>
      </p:sp>
      <p:pic>
        <p:nvPicPr>
          <p:cNvPr id="4" name="Picture 3" descr="E:\馬大交換\105.12.15最後一堂課\DSC_107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23"/>
          <a:stretch/>
        </p:blipFill>
        <p:spPr bwMode="auto">
          <a:xfrm>
            <a:off x="9631323" y="1779637"/>
            <a:ext cx="2121800" cy="44030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048042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TM10001114[[fn=圖庫]]</Template>
  <TotalTime>184</TotalTime>
  <Words>409</Words>
  <Application>Microsoft Office PowerPoint</Application>
  <PresentationFormat>寬螢幕</PresentationFormat>
  <Paragraphs>32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Gill Sans MT</vt:lpstr>
      <vt:lpstr>Times New Roman</vt:lpstr>
      <vt:lpstr>Gallery</vt:lpstr>
      <vt:lpstr>五年一貫  值得按讚</vt:lpstr>
      <vt:lpstr>好康’’獎’’不完</vt:lpstr>
      <vt:lpstr>好康再加碼</vt:lpstr>
      <vt:lpstr>與一般研究生不一樣的地方</vt:lpstr>
      <vt:lpstr>五年一貫重點整理</vt:lpstr>
      <vt:lpstr>申請相關流程</vt:lpstr>
      <vt:lpstr>五年一貫傑出系友案例分享—顏華君學姊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五年一貫  值得信賴</dc:title>
  <dc:creator>user</dc:creator>
  <cp:lastModifiedBy>user</cp:lastModifiedBy>
  <cp:revision>12</cp:revision>
  <dcterms:created xsi:type="dcterms:W3CDTF">2019-09-17T00:32:06Z</dcterms:created>
  <dcterms:modified xsi:type="dcterms:W3CDTF">2019-09-23T07:19:40Z</dcterms:modified>
</cp:coreProperties>
</file>